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7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518" autoAdjust="0"/>
  </p:normalViewPr>
  <p:slideViewPr>
    <p:cSldViewPr snapToGrid="0">
      <p:cViewPr>
        <p:scale>
          <a:sx n="51" d="100"/>
          <a:sy n="51" d="100"/>
        </p:scale>
        <p:origin x="12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Antorini" userId="18b7a6590d7daf42" providerId="LiveId" clId="{9F163B23-E0FF-4E5A-B057-4E0772158C1E}"/>
    <pc:docChg chg="modSld">
      <pc:chgData name="Christine Antorini" userId="18b7a6590d7daf42" providerId="LiveId" clId="{9F163B23-E0FF-4E5A-B057-4E0772158C1E}" dt="2024-03-18T12:57:30.095" v="6" actId="5793"/>
      <pc:docMkLst>
        <pc:docMk/>
      </pc:docMkLst>
      <pc:sldChg chg="modNotesTx">
        <pc:chgData name="Christine Antorini" userId="18b7a6590d7daf42" providerId="LiveId" clId="{9F163B23-E0FF-4E5A-B057-4E0772158C1E}" dt="2024-03-18T12:57:25.610" v="5" actId="5793"/>
        <pc:sldMkLst>
          <pc:docMk/>
          <pc:sldMk cId="1474373285" sldId="256"/>
        </pc:sldMkLst>
      </pc:sldChg>
      <pc:sldChg chg="modNotesTx">
        <pc:chgData name="Christine Antorini" userId="18b7a6590d7daf42" providerId="LiveId" clId="{9F163B23-E0FF-4E5A-B057-4E0772158C1E}" dt="2024-03-18T12:57:17.855" v="3" actId="5793"/>
        <pc:sldMkLst>
          <pc:docMk/>
          <pc:sldMk cId="2818343837" sldId="257"/>
        </pc:sldMkLst>
      </pc:sldChg>
      <pc:sldChg chg="modNotesTx">
        <pc:chgData name="Christine Antorini" userId="18b7a6590d7daf42" providerId="LiveId" clId="{9F163B23-E0FF-4E5A-B057-4E0772158C1E}" dt="2024-03-18T12:57:30.095" v="6" actId="5793"/>
        <pc:sldMkLst>
          <pc:docMk/>
          <pc:sldMk cId="1103773212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20F9-2FD9-4CFA-B218-F8BEB959366D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3928-A14A-427B-ABF2-A3B4C5038A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33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928-A14A-427B-ABF2-A3B4C5038AA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08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928-A14A-427B-ABF2-A3B4C5038AA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928-A14A-427B-ABF2-A3B4C5038AA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11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DF902-FC0E-204F-B9BA-76BB988E8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79D5DD-4A18-6503-EB27-DBFDDF446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AB2ABF-83EE-B5C3-DFB1-963AE026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DB1B59-B49D-13F8-7B12-27B75114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7B3287-68B1-EF09-4504-6F589534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119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84BD2-1AB5-5B26-A36F-C1A6E1ED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F55A95-2592-214D-AB69-056E2CE80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027FBB-E46B-D6AF-B26A-198498D0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F667AF-FDAA-948C-577E-BF3F6587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2F6313-5421-4989-3FF4-C70D192E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20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29F65A3-F8A5-F3A7-4B0E-70AB0F4B0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1C1CF7-5FE2-0482-20F6-1A69B5769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B6D152-638D-791A-A54D-7AEEFAF4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33E1C-AD8B-5BD7-20C7-A993A414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E99372-B404-C0BE-A099-AAE5AF4D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9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1CA9A-A21E-7EEB-DDEC-A109CBF6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9B40E7-03F7-B1AF-A56D-FCF9965D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8710FE-1831-8242-FFBB-E3EB9907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5A6E2-2011-9D2A-392F-AA8F78D6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225E47-40B5-B709-A59A-4E3D2EAC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389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57C03-A26B-EDCA-4BCD-0E3FBA93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4CE338-93D9-7C92-3C92-A38B2CF7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C7EB8-6E30-E2EB-2D23-F699C3AD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181DE6-6524-84A8-E3CE-85077856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547E69-6A09-A25F-2852-B7F96B12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1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05EFA-9261-2030-A390-01B66C21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C91D28-A537-334E-A4DD-E676C71E3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58E1373-9039-F906-ACD0-36F556E7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DC0BC5-78D6-80C1-E6F0-A5FC24F4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B27793-A721-78E0-2FCE-60113581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451591-DAA9-B41F-238E-7EB29FCC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0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4CD91-A9CF-0374-1FE3-4614D96B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B999A3-9B67-F5B3-5105-A6AE3811A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22E14DE-22DF-3493-886D-6A929603A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779344E-3917-6170-7820-7E48110FB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57C67F7-4BBF-8B7F-D34B-65494840A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B16E6A0-698F-C880-5B3A-B6AFF8AC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3EA3D7A-F782-A10D-4FF1-E63F6D96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1389463-46C2-4040-AD80-DDBFB286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15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3347-3E24-22C7-5AB0-5177CEEC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3F5FF13-81CA-4447-CFA2-4FA77829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04188D1-8829-34D4-C2D9-0D022808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8619054-3978-874D-2F2B-47AE142B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60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35A57FE-DB2A-D309-F75D-B12CFC44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E1557F3-BD3F-7038-EFB0-C39E9151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CA6F7A-E695-78E7-9E3A-3BEBB784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72868-2FE7-FFEB-1E3B-055073D2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75DD67-FB62-F5FE-87CC-B9032818D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55AABE0-FE97-50D8-BC3F-72C61EF7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045BB3-FCFB-04EB-C58E-35E9D7B5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A58C0AA-8809-A79D-D43F-1EAC57FA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3470ADF-5116-84FB-C18A-CDA3C720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3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CD70C-77E4-B3DB-D390-E2AABDAD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268B23B-15C0-1A51-AB55-E665082F6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78526-EF75-3C77-10B0-CE0912B0C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0B7D86-6804-9DA4-E094-E1D1FDFC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21B8BE-6A94-18CC-335E-A437AFE7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A49A6-4557-EB66-F192-16D354B2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6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C77931-E889-C129-C277-1F8D0ED9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2C2299-4AEB-A288-C4FA-7C8DDA75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B3249F-AB9C-7EDF-6E9B-2B469576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9DDC23-582A-4C4D-AD76-9DCA2DB856D2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909BE0-3F5B-6CD8-DAC4-93C1CFF45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F37072-7559-81A1-BC75-F663C7B04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1E6A9C-EDA9-4935-BC97-E39210D89A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0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 descr="Et billede, der indeholder tøj, person, Ansigt, smil&#10;&#10;Automatisk genereret beskrivelse">
            <a:extLst>
              <a:ext uri="{FF2B5EF4-FFF2-40B4-BE49-F238E27FC236}">
                <a16:creationId xmlns:a16="http://schemas.microsoft.com/office/drawing/2014/main" id="{A652FFEF-5705-83E7-33CC-AEDE430EE9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r="4212" b="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BB0F09-5C0F-5ED5-E210-19494880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/>
              <a:t>Er </a:t>
            </a:r>
            <a:r>
              <a:rPr lang="en-US" sz="3400" b="1" dirty="0" err="1"/>
              <a:t>lyset</a:t>
            </a:r>
            <a:r>
              <a:rPr lang="en-US" sz="3400" b="1" dirty="0"/>
              <a:t> for de </a:t>
            </a:r>
            <a:r>
              <a:rPr lang="en-US" sz="3400" b="1" dirty="0" err="1"/>
              <a:t>lærde</a:t>
            </a:r>
            <a:r>
              <a:rPr lang="en-US" sz="3400" b="1" dirty="0"/>
              <a:t> blot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2FB5E62-DD0B-BC37-FC31-FA3B7110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769" y="2461989"/>
            <a:ext cx="5065776" cy="34023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900" b="1" dirty="0"/>
              <a:t>Er </a:t>
            </a:r>
            <a:r>
              <a:rPr lang="en-US" sz="1900" b="1" dirty="0" err="1"/>
              <a:t>lyset</a:t>
            </a:r>
            <a:r>
              <a:rPr lang="en-US" sz="1900" b="1" dirty="0"/>
              <a:t> for de </a:t>
            </a:r>
            <a:r>
              <a:rPr lang="en-US" sz="1900" b="1" dirty="0" err="1"/>
              <a:t>lærde</a:t>
            </a:r>
            <a:r>
              <a:rPr lang="en-US" sz="1900" b="1" dirty="0"/>
              <a:t> blot </a:t>
            </a:r>
            <a:r>
              <a:rPr lang="en-US" sz="1900" b="1" dirty="0" err="1"/>
              <a:t>til</a:t>
            </a:r>
            <a:r>
              <a:rPr lang="en-US" sz="1900" b="1" dirty="0"/>
              <a:t> ret </a:t>
            </a:r>
            <a:r>
              <a:rPr lang="en-US" sz="1900" b="1" dirty="0" err="1"/>
              <a:t>og</a:t>
            </a:r>
            <a:r>
              <a:rPr lang="en-US" sz="1900" b="1" dirty="0"/>
              <a:t> </a:t>
            </a:r>
            <a:r>
              <a:rPr lang="en-US" sz="1900" b="1" dirty="0" err="1"/>
              <a:t>galt</a:t>
            </a:r>
            <a:r>
              <a:rPr lang="en-US" sz="1900" b="1" dirty="0"/>
              <a:t> at stave?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 err="1"/>
              <a:t>Nej</a:t>
            </a:r>
            <a:r>
              <a:rPr lang="en-US" sz="1900" b="1" dirty="0"/>
              <a:t>, </a:t>
            </a:r>
            <a:r>
              <a:rPr lang="en-US" sz="1900" b="1" dirty="0" err="1"/>
              <a:t>himlen</a:t>
            </a:r>
            <a:r>
              <a:rPr lang="en-US" sz="1900" b="1" dirty="0"/>
              <a:t> under </a:t>
            </a:r>
            <a:r>
              <a:rPr lang="en-US" sz="1900" b="1" dirty="0" err="1"/>
              <a:t>flere</a:t>
            </a:r>
            <a:r>
              <a:rPr lang="en-US" sz="1900" b="1" dirty="0"/>
              <a:t> </a:t>
            </a:r>
            <a:r>
              <a:rPr lang="en-US" sz="1900" b="1" dirty="0" err="1"/>
              <a:t>godt</a:t>
            </a:r>
            <a:r>
              <a:rPr lang="en-US" sz="1900" b="1" dirty="0"/>
              <a:t>, </a:t>
            </a:r>
            <a:r>
              <a:rPr lang="en-US" sz="1900" b="1" dirty="0" err="1"/>
              <a:t>og</a:t>
            </a:r>
            <a:r>
              <a:rPr lang="en-US" sz="1900" b="1" dirty="0"/>
              <a:t> </a:t>
            </a:r>
            <a:r>
              <a:rPr lang="en-US" sz="1900" b="1" dirty="0" err="1"/>
              <a:t>lys</a:t>
            </a:r>
            <a:r>
              <a:rPr lang="en-US" sz="1900" b="1" dirty="0"/>
              <a:t> er </a:t>
            </a:r>
            <a:r>
              <a:rPr lang="en-US" sz="1900" b="1" dirty="0" err="1"/>
              <a:t>himlens</a:t>
            </a:r>
            <a:r>
              <a:rPr lang="en-US" sz="1900" b="1" dirty="0"/>
              <a:t> gave,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 err="1"/>
              <a:t>og</a:t>
            </a:r>
            <a:r>
              <a:rPr lang="en-US" sz="1900" b="1" dirty="0"/>
              <a:t> solen </a:t>
            </a:r>
            <a:r>
              <a:rPr lang="en-US" sz="1900" b="1" dirty="0" err="1"/>
              <a:t>står</a:t>
            </a:r>
            <a:r>
              <a:rPr lang="en-US" sz="1900" b="1" dirty="0"/>
              <a:t> med </a:t>
            </a:r>
            <a:r>
              <a:rPr lang="en-US" sz="1900" b="1" dirty="0" err="1"/>
              <a:t>bonden</a:t>
            </a:r>
            <a:r>
              <a:rPr lang="en-US" sz="1900" b="1" dirty="0"/>
              <a:t> op, </a:t>
            </a:r>
            <a:r>
              <a:rPr lang="en-US" sz="1900" b="1" dirty="0" err="1"/>
              <a:t>slet</a:t>
            </a:r>
            <a:r>
              <a:rPr lang="en-US" sz="1900" b="1" dirty="0"/>
              <a:t> </a:t>
            </a:r>
            <a:r>
              <a:rPr lang="en-US" sz="1900" b="1" dirty="0" err="1"/>
              <a:t>ikke</a:t>
            </a:r>
            <a:r>
              <a:rPr lang="en-US" sz="1900" b="1" dirty="0"/>
              <a:t> med de </a:t>
            </a:r>
            <a:r>
              <a:rPr lang="en-US" sz="1900" b="1" dirty="0" err="1"/>
              <a:t>lærde</a:t>
            </a:r>
            <a:r>
              <a:rPr lang="en-US" sz="1900" b="1" dirty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 err="1"/>
              <a:t>oplyser</a:t>
            </a:r>
            <a:r>
              <a:rPr lang="en-US" sz="1900" b="1" dirty="0"/>
              <a:t> </a:t>
            </a:r>
            <a:r>
              <a:rPr lang="en-US" sz="1900" b="1" dirty="0" err="1"/>
              <a:t>bedst</a:t>
            </a:r>
            <a:r>
              <a:rPr lang="en-US" sz="1900" b="1" dirty="0"/>
              <a:t> </a:t>
            </a:r>
            <a:r>
              <a:rPr lang="en-US" sz="1900" b="1" dirty="0" err="1"/>
              <a:t>fra</a:t>
            </a:r>
            <a:r>
              <a:rPr lang="en-US" sz="1900" b="1" dirty="0"/>
              <a:t> </a:t>
            </a:r>
            <a:r>
              <a:rPr lang="en-US" sz="1900" b="1" dirty="0" err="1"/>
              <a:t>tå</a:t>
            </a:r>
            <a:r>
              <a:rPr lang="en-US" sz="1900" b="1" dirty="0"/>
              <a:t> </a:t>
            </a:r>
            <a:r>
              <a:rPr lang="en-US" sz="1900" b="1" dirty="0" err="1"/>
              <a:t>til</a:t>
            </a:r>
            <a:r>
              <a:rPr lang="en-US" sz="1900" b="1" dirty="0"/>
              <a:t> top, </a:t>
            </a:r>
            <a:r>
              <a:rPr lang="en-US" sz="1900" b="1" dirty="0" err="1"/>
              <a:t>hvem</a:t>
            </a:r>
            <a:r>
              <a:rPr lang="en-US" sz="1900" b="1" dirty="0"/>
              <a:t> der er </a:t>
            </a:r>
            <a:r>
              <a:rPr lang="en-US" sz="1900" b="1" dirty="0" err="1"/>
              <a:t>mest</a:t>
            </a:r>
            <a:r>
              <a:rPr lang="en-US" sz="1900" b="1" dirty="0"/>
              <a:t> </a:t>
            </a:r>
            <a:r>
              <a:rPr lang="en-US" sz="1900" b="1" dirty="0" err="1"/>
              <a:t>på</a:t>
            </a:r>
            <a:r>
              <a:rPr lang="en-US" sz="1900" b="1" dirty="0"/>
              <a:t> </a:t>
            </a:r>
            <a:r>
              <a:rPr lang="en-US" sz="1900" b="1" dirty="0" err="1"/>
              <a:t>færde</a:t>
            </a:r>
            <a:r>
              <a:rPr lang="en-US" sz="1900" b="1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1900" b="1" dirty="0" err="1"/>
              <a:t>Oplysning</a:t>
            </a:r>
            <a:r>
              <a:rPr lang="en-US" sz="1900" b="1" dirty="0"/>
              <a:t> </a:t>
            </a:r>
            <a:r>
              <a:rPr lang="en-US" sz="1900" b="1" dirty="0" err="1"/>
              <a:t>være</a:t>
            </a:r>
            <a:r>
              <a:rPr lang="en-US" sz="1900" b="1" dirty="0"/>
              <a:t> </a:t>
            </a:r>
            <a:r>
              <a:rPr lang="en-US" sz="1900" b="1" dirty="0" err="1"/>
              <a:t>skal</a:t>
            </a:r>
            <a:r>
              <a:rPr lang="en-US" sz="1900" b="1" dirty="0"/>
              <a:t> </a:t>
            </a:r>
            <a:r>
              <a:rPr lang="en-US" sz="1900" b="1" dirty="0" err="1"/>
              <a:t>vor</a:t>
            </a:r>
            <a:r>
              <a:rPr lang="en-US" sz="1900" b="1" dirty="0"/>
              <a:t> </a:t>
            </a:r>
            <a:r>
              <a:rPr lang="en-US" sz="1900" b="1" dirty="0" err="1"/>
              <a:t>lyst</a:t>
            </a:r>
            <a:r>
              <a:rPr lang="en-US" sz="1900" b="1" dirty="0"/>
              <a:t>, er det </a:t>
            </a:r>
            <a:r>
              <a:rPr lang="en-US" sz="1900" b="1" dirty="0" err="1"/>
              <a:t>så</a:t>
            </a:r>
            <a:r>
              <a:rPr lang="en-US" sz="1900" b="1" dirty="0"/>
              <a:t> </a:t>
            </a:r>
            <a:r>
              <a:rPr lang="en-US" sz="1900" b="1" dirty="0" err="1"/>
              <a:t>kun</a:t>
            </a:r>
            <a:r>
              <a:rPr lang="en-US" sz="1900" b="1" dirty="0"/>
              <a:t> om </a:t>
            </a:r>
            <a:r>
              <a:rPr lang="en-US" sz="1900" b="1" dirty="0" err="1"/>
              <a:t>sivet</a:t>
            </a:r>
            <a:r>
              <a:rPr lang="en-US" sz="1900" b="1" dirty="0"/>
              <a:t>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900" b="1" dirty="0"/>
              <a:t>men </a:t>
            </a:r>
            <a:r>
              <a:rPr lang="en-US" sz="1900" b="1" dirty="0" err="1"/>
              <a:t>først</a:t>
            </a:r>
            <a:r>
              <a:rPr lang="en-US" sz="1900" b="1" dirty="0"/>
              <a:t> </a:t>
            </a:r>
            <a:r>
              <a:rPr lang="en-US" sz="1900" b="1" dirty="0" err="1"/>
              <a:t>og</a:t>
            </a:r>
            <a:r>
              <a:rPr lang="en-US" sz="1900" b="1" dirty="0"/>
              <a:t> </a:t>
            </a:r>
            <a:r>
              <a:rPr lang="en-US" sz="1900" b="1" dirty="0" err="1"/>
              <a:t>sidst</a:t>
            </a:r>
            <a:r>
              <a:rPr lang="en-US" sz="1900" b="1" dirty="0"/>
              <a:t> med </a:t>
            </a:r>
            <a:r>
              <a:rPr lang="en-US" sz="1900" b="1" dirty="0" err="1"/>
              <a:t>folkerøst</a:t>
            </a:r>
            <a:r>
              <a:rPr lang="en-US" sz="1900" b="1" dirty="0"/>
              <a:t> </a:t>
            </a:r>
            <a:r>
              <a:rPr lang="en-US" sz="1900" b="1" dirty="0" err="1"/>
              <a:t>oplysningen</a:t>
            </a:r>
            <a:r>
              <a:rPr lang="en-US" sz="1900" b="1" dirty="0"/>
              <a:t> om </a:t>
            </a:r>
            <a:r>
              <a:rPr lang="en-US" sz="1900" b="1" dirty="0" err="1"/>
              <a:t>livet</a:t>
            </a:r>
            <a:r>
              <a:rPr lang="en-US" sz="1900" b="1" dirty="0"/>
              <a:t>; den springer </a:t>
            </a:r>
            <a:r>
              <a:rPr lang="en-US" sz="1900" b="1" dirty="0" err="1"/>
              <a:t>ud</a:t>
            </a:r>
            <a:r>
              <a:rPr lang="en-US" sz="1900" b="1" dirty="0"/>
              <a:t> </a:t>
            </a:r>
            <a:r>
              <a:rPr lang="en-US" sz="1900" b="1" dirty="0" err="1"/>
              <a:t>af</a:t>
            </a:r>
            <a:r>
              <a:rPr lang="en-US" sz="1900" b="1" dirty="0"/>
              <a:t> </a:t>
            </a:r>
            <a:r>
              <a:rPr lang="en-US" sz="1900" b="1" dirty="0" err="1"/>
              <a:t>folkedåd</a:t>
            </a:r>
            <a:r>
              <a:rPr lang="en-US" sz="1900" b="1" dirty="0"/>
              <a:t> </a:t>
            </a:r>
            <a:r>
              <a:rPr lang="en-US" sz="1900" b="1" dirty="0" err="1"/>
              <a:t>og</a:t>
            </a:r>
            <a:r>
              <a:rPr lang="en-US" sz="1900" b="1" dirty="0"/>
              <a:t> </a:t>
            </a:r>
            <a:r>
              <a:rPr lang="en-US" sz="1900" b="1" dirty="0" err="1"/>
              <a:t>vokser</a:t>
            </a:r>
            <a:r>
              <a:rPr lang="en-US" sz="1900" b="1" dirty="0"/>
              <a:t>, </a:t>
            </a:r>
            <a:r>
              <a:rPr lang="en-US" sz="1900" b="1" dirty="0" err="1"/>
              <a:t>som</a:t>
            </a:r>
            <a:r>
              <a:rPr lang="en-US" sz="1900" b="1" dirty="0"/>
              <a:t> den </a:t>
            </a:r>
            <a:r>
              <a:rPr lang="en-US" sz="1900" b="1" dirty="0" err="1"/>
              <a:t>vugges</a:t>
            </a:r>
            <a:r>
              <a:rPr lang="en-US" sz="1900" b="1" dirty="0"/>
              <a:t>, den </a:t>
            </a:r>
            <a:r>
              <a:rPr lang="en-US" sz="1900" b="1" dirty="0" err="1"/>
              <a:t>stråle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vort</a:t>
            </a:r>
            <a:r>
              <a:rPr lang="en-US" sz="1900" b="1" dirty="0"/>
              <a:t> </a:t>
            </a:r>
            <a:r>
              <a:rPr lang="en-US" sz="1900" b="1" dirty="0" err="1"/>
              <a:t>folkeråd</a:t>
            </a:r>
            <a:r>
              <a:rPr lang="en-US" sz="1900" b="1" dirty="0"/>
              <a:t>, </a:t>
            </a:r>
            <a:r>
              <a:rPr lang="en-US" sz="1900" b="1" dirty="0" err="1"/>
              <a:t>til</a:t>
            </a:r>
            <a:r>
              <a:rPr lang="en-US" sz="1900" b="1" dirty="0"/>
              <a:t> </a:t>
            </a:r>
            <a:r>
              <a:rPr lang="en-US" sz="1900" b="1" dirty="0" err="1"/>
              <a:t>aftenstjernen</a:t>
            </a:r>
            <a:r>
              <a:rPr lang="en-US" sz="1900" b="1" dirty="0"/>
              <a:t> </a:t>
            </a:r>
            <a:r>
              <a:rPr lang="en-US" sz="1900" b="1" dirty="0" err="1"/>
              <a:t>slukkes</a:t>
            </a:r>
            <a:r>
              <a:rPr lang="en-US" sz="19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377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270288-D18F-67AE-D1CF-032628E1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da-DK" sz="4400" b="1" i="0">
                <a:effectLst/>
                <a:latin typeface="Montserrat" panose="00000500000000000000" pitchFamily="2" charset="0"/>
              </a:rPr>
              <a:t>Sporskifte sent i livet: Fra topleder til sygeplejerske</a:t>
            </a:r>
            <a:br>
              <a:rPr lang="da-DK" sz="4400" b="0" i="0">
                <a:effectLst/>
                <a:latin typeface="Montserrat" panose="00000500000000000000" pitchFamily="2" charset="0"/>
              </a:rPr>
            </a:br>
            <a:endParaRPr lang="da-DK" sz="440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5E03D44-A5CA-F775-B8C9-BF37CFD49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da-DK" sz="1700"/>
              <a:t>Christine Antorini, sygeplejerskestuderende</a:t>
            </a:r>
          </a:p>
          <a:p>
            <a:pPr algn="l"/>
            <a:r>
              <a:rPr lang="da-DK" sz="1700"/>
              <a:t>Tidligere minister og direktør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E6CF96-DB6E-F34C-2543-5EECAC4BC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73" b="-2"/>
          <a:stretch/>
        </p:blipFill>
        <p:spPr>
          <a:xfrm>
            <a:off x="6226167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437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dsholder til indhold 6" descr="Et billede, der indeholder tøj, person, smil, indendørs&#10;&#10;Automatisk genereret beskrivelse">
            <a:extLst>
              <a:ext uri="{FF2B5EF4-FFF2-40B4-BE49-F238E27FC236}">
                <a16:creationId xmlns:a16="http://schemas.microsoft.com/office/drawing/2014/main" id="{44D97744-8228-E23E-A451-CADCCDED9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0C6848C1-0AAC-8BA4-F4BA-11D96E65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Studerende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58 </a:t>
            </a:r>
            <a:r>
              <a:rPr lang="en-US" sz="36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årig</a:t>
            </a:r>
            <a:endParaRPr lang="en-US" sz="36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BD365E2-E0F4-1577-1E6F-371375960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400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834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471DB3-5287-CE2E-970C-34531A1B1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8880" y="934720"/>
            <a:ext cx="6268720" cy="5394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i="1" dirty="0"/>
              <a:t>”De studerende, der oplever at blive mødt og få den rette støtte i deres læringsforløb, orienterer sig efter det, de finder spændende fagligt. </a:t>
            </a:r>
          </a:p>
          <a:p>
            <a:pPr marL="0" indent="0">
              <a:buNone/>
            </a:pPr>
            <a:r>
              <a:rPr lang="da-DK" i="1" dirty="0"/>
              <a:t>Ofte inspireres de undervejs af de indsigter, de får på området, som de end ikke vidste fandtes, da de startede på studiet, men som viser sig at være fagligt attraktive.</a:t>
            </a:r>
          </a:p>
          <a:p>
            <a:pPr marL="0" indent="0">
              <a:buNone/>
            </a:pPr>
            <a:r>
              <a:rPr lang="da-DK" i="1" dirty="0"/>
              <a:t>Men de studerende, der har haft klinisk ophold, præget af </a:t>
            </a:r>
            <a:r>
              <a:rPr lang="da-DK" i="1" dirty="0" err="1"/>
              <a:t>af</a:t>
            </a:r>
            <a:r>
              <a:rPr lang="da-DK" i="1" dirty="0"/>
              <a:t> manglende læringsmuligheder og ringe pædagogisk kvalitet, fx fordi de oplevede en plejestandard, de ikke kunne se sig selv i - eller stod tilbage med en oplevelse af ikke at blive inviteret ind i det faglige fællesskab, de udvikler sig ud af sygeplejen.”</a:t>
            </a:r>
          </a:p>
        </p:txBody>
      </p:sp>
      <p:pic>
        <p:nvPicPr>
          <p:cNvPr id="7" name="Pladsholder til indhold 6" descr="Et billede, der indeholder tekst, grafisk design, skærmbillede, plakat&#10;&#10;Automatisk genereret beskrivelse">
            <a:extLst>
              <a:ext uri="{FF2B5EF4-FFF2-40B4-BE49-F238E27FC236}">
                <a16:creationId xmlns:a16="http://schemas.microsoft.com/office/drawing/2014/main" id="{9CE6BCEC-BEA2-2042-0495-1E1CD72F4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" y="589280"/>
            <a:ext cx="3964478" cy="559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5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A577F8-67ED-E46B-6C16-3CED7D4F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5 pointer: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E00239-58A7-6827-8275-94F27FC33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174240"/>
            <a:ext cx="2829560" cy="385064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5300" b="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Hvordan kan man gøre det attraktivt for mange flere at skifte spor i arbejdslivet?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5300" b="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Hvad nu hvis det ikke er kompetencer, men derimod arbejdspladskultur, der er den største barriere for sporskifte?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5300" b="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Hvordan kan mange års erfaring bruges på nye måder i arbejdslivet og på sundhedsområdet?</a:t>
            </a:r>
          </a:p>
          <a:p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FA96F-DC25-8F5A-CB1A-20AC90B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240" y="487680"/>
            <a:ext cx="6893560" cy="621487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endParaRPr lang="da-DK" sz="45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5000" dirty="0">
                <a:solidFill>
                  <a:srgbClr val="FFFFFF"/>
                </a:solidFill>
              </a:rPr>
              <a:t>1. Hold fast i, at det er mesterlære. Derfor skal praktikken være god.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Dygtige og engagerede mestre (sygeplejerskerne og de andre sundhedsprofessionelle)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Tag godt imod os – i velkomsten, kollegasamtalen, frokosten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Brug os. Vi vil gerne lære at </a:t>
            </a:r>
            <a:r>
              <a:rPr lang="da-DK" sz="4500" dirty="0" err="1">
                <a:solidFill>
                  <a:srgbClr val="FFFFFF"/>
                </a:solidFill>
              </a:rPr>
              <a:t>EWS’e</a:t>
            </a:r>
            <a:r>
              <a:rPr lang="da-DK" sz="4500" dirty="0">
                <a:solidFill>
                  <a:srgbClr val="FFFFFF"/>
                </a:solidFill>
              </a:rPr>
              <a:t>, rense CVK, tage blodprøver, lægge PVK, rydde op og gøre klar, snakke med patienter og pårørende, personlig hygiejne, hjælpe </a:t>
            </a:r>
            <a:r>
              <a:rPr lang="da-DK" sz="4500" dirty="0" err="1">
                <a:solidFill>
                  <a:srgbClr val="FFFFFF"/>
                </a:solidFill>
              </a:rPr>
              <a:t>ift</a:t>
            </a:r>
            <a:r>
              <a:rPr lang="da-DK" sz="4500" dirty="0">
                <a:solidFill>
                  <a:srgbClr val="FFFFFF"/>
                </a:solidFill>
              </a:rPr>
              <a:t> kost og mobilisering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Forskel på at have travlt og have for travlt</a:t>
            </a:r>
          </a:p>
          <a:p>
            <a:pPr lvl="1">
              <a:lnSpc>
                <a:spcPct val="120000"/>
              </a:lnSpc>
            </a:pPr>
            <a:endParaRPr lang="da-DK" sz="45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5000" dirty="0">
                <a:solidFill>
                  <a:srgbClr val="FFFFFF"/>
                </a:solidFill>
              </a:rPr>
              <a:t>2. Højt praksisnært fagligt niveau på uddannelsen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Erfarne og veluddannede sygeplejersker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Fra naturvidenskabelige fag til kommunikation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Tværfaglige forløb (</a:t>
            </a:r>
            <a:r>
              <a:rPr lang="da-DK" sz="4500" dirty="0" err="1">
                <a:solidFill>
                  <a:srgbClr val="FFFFFF"/>
                </a:solidFill>
              </a:rPr>
              <a:t>fys</a:t>
            </a:r>
            <a:r>
              <a:rPr lang="da-DK" sz="4500" dirty="0">
                <a:solidFill>
                  <a:srgbClr val="FFFFFF"/>
                </a:solidFill>
              </a:rPr>
              <a:t>, diætist, </a:t>
            </a:r>
            <a:r>
              <a:rPr lang="da-DK" sz="4500" dirty="0" err="1">
                <a:solidFill>
                  <a:srgbClr val="FFFFFF"/>
                </a:solidFill>
              </a:rPr>
              <a:t>sosu</a:t>
            </a:r>
            <a:r>
              <a:rPr lang="da-DK" sz="4500" dirty="0">
                <a:solidFill>
                  <a:srgbClr val="FFFFFF"/>
                </a:solidFill>
              </a:rPr>
              <a:t>, læge, social, </a:t>
            </a:r>
            <a:r>
              <a:rPr lang="da-DK" sz="4500" dirty="0" err="1">
                <a:solidFill>
                  <a:srgbClr val="FFFFFF"/>
                </a:solidFill>
              </a:rPr>
              <a:t>sosu</a:t>
            </a:r>
            <a:r>
              <a:rPr lang="da-DK" sz="4500" dirty="0">
                <a:solidFill>
                  <a:srgbClr val="FFFFFF"/>
                </a:solidFill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Cases – på vej i praktik – og retur fra praktik</a:t>
            </a:r>
          </a:p>
          <a:p>
            <a:pPr marL="457200" lvl="1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9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A577F8-67ED-E46B-6C16-3CED7D4F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5 pointer: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E00239-58A7-6827-8275-94F27FC33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174240"/>
            <a:ext cx="2829560" cy="385064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3800" b="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Hvordan kan man gøre det attraktivt for mange flere at skifte spor i arbejdslivet?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3800" b="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Hvad nu hvis det ikke er kompetencer, men derimod arbejdspladskultur, der er den største barriere for sporskifte?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3800" b="0" dirty="0">
                <a:solidFill>
                  <a:srgbClr val="FFFFFF"/>
                </a:solidFill>
                <a:effectLst/>
                <a:latin typeface="Aptos Display" panose="020B0004020202020204" pitchFamily="34" charset="0"/>
              </a:rPr>
              <a:t>Hvordan kan mange års erfaring bruges på nye måder i arbejdslivet og på sundhedsområdet?</a:t>
            </a:r>
          </a:p>
          <a:p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FA96F-DC25-8F5A-CB1A-20AC90B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240" y="487680"/>
            <a:ext cx="6893560" cy="584200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da-DK" sz="38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5000" dirty="0">
                <a:solidFill>
                  <a:srgbClr val="FFFFFF"/>
                </a:solidFill>
              </a:rPr>
              <a:t>3. Livslang læring og mulighed for sporskifte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Bedre muligheder for merit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Bedre muligheder for </a:t>
            </a:r>
            <a:r>
              <a:rPr lang="da-DK" sz="4500" dirty="0" err="1">
                <a:solidFill>
                  <a:srgbClr val="FFFFFF"/>
                </a:solidFill>
              </a:rPr>
              <a:t>kombi</a:t>
            </a:r>
            <a:r>
              <a:rPr lang="da-DK" sz="4500" dirty="0">
                <a:solidFill>
                  <a:srgbClr val="FFFFFF"/>
                </a:solidFill>
              </a:rPr>
              <a:t> online/holdundervisning/fleksibel praktik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Deltids studerende / deltidsjob på relevant arbejdsplads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Fra SU til kompetenceopsparing, lønnet praktik mv.</a:t>
            </a:r>
          </a:p>
          <a:p>
            <a:pPr>
              <a:lnSpc>
                <a:spcPct val="120000"/>
              </a:lnSpc>
            </a:pPr>
            <a:endParaRPr lang="da-DK" sz="45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4500" dirty="0">
                <a:solidFill>
                  <a:srgbClr val="FFFFFF"/>
                </a:solidFill>
              </a:rPr>
              <a:t>4. Den vigtige og rigtige historie: Uddannelse og arbejde med masser af muligheder og mening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Plejehjem, hjemmepleje, sygehuse, socialområdet, ngo, medicinalindustri, underviser, udlandet …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Løbende praksisnær efteruddannelse –  og videre uddannelsesmuligheder.</a:t>
            </a:r>
          </a:p>
          <a:p>
            <a:pPr lvl="1">
              <a:lnSpc>
                <a:spcPct val="120000"/>
              </a:lnSpc>
            </a:pPr>
            <a:endParaRPr lang="da-DK" sz="45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4500" dirty="0">
                <a:solidFill>
                  <a:srgbClr val="FFFFFF"/>
                </a:solidFill>
              </a:rPr>
              <a:t>5. Til os studerende: Vær nysgerrige!</a:t>
            </a:r>
          </a:p>
          <a:p>
            <a:pPr lvl="1">
              <a:lnSpc>
                <a:spcPct val="120000"/>
              </a:lnSpc>
            </a:pPr>
            <a:r>
              <a:rPr lang="da-DK" sz="4500" dirty="0">
                <a:solidFill>
                  <a:srgbClr val="FFFFFF"/>
                </a:solidFill>
              </a:rPr>
              <a:t>Søg hjælp - Tag fat i klinisk vejleder eller skolens vejleder.</a:t>
            </a:r>
          </a:p>
          <a:p>
            <a:pPr lvl="1"/>
            <a:endParaRPr lang="da-DK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4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A577F8-67ED-E46B-6C16-3CED7D4F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Del gerne dine pointer med mig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CC95222-3E91-EB85-8C12-1137153A16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9122" y="2255520"/>
            <a:ext cx="1069113" cy="1046684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FA96F-DC25-8F5A-CB1A-20AC90B4D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240" y="487680"/>
            <a:ext cx="6893560" cy="5842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500" dirty="0">
                <a:solidFill>
                  <a:srgbClr val="FFFFFF"/>
                </a:solidFill>
              </a:rPr>
              <a:t>Instagram: @antorini123</a:t>
            </a:r>
          </a:p>
          <a:p>
            <a:pPr marL="0" indent="0">
              <a:buNone/>
            </a:pPr>
            <a:r>
              <a:rPr lang="da-DK" sz="2500" dirty="0">
                <a:solidFill>
                  <a:srgbClr val="FFFFFF"/>
                </a:solidFill>
              </a:rPr>
              <a:t>Facebook: Christine Antorini</a:t>
            </a:r>
          </a:p>
          <a:p>
            <a:pPr marL="0" indent="0">
              <a:buNone/>
            </a:pPr>
            <a:r>
              <a:rPr lang="da-DK" sz="2500" dirty="0">
                <a:solidFill>
                  <a:srgbClr val="FFFFFF"/>
                </a:solidFill>
              </a:rPr>
              <a:t>LinkedIn: Christine Antorini</a:t>
            </a:r>
          </a:p>
          <a:p>
            <a:pPr marL="0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a-DK" sz="2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500" dirty="0">
                <a:solidFill>
                  <a:srgbClr val="FFFFFF"/>
                </a:solidFill>
              </a:rPr>
              <a:t>antorinichristine@gmail.com</a:t>
            </a:r>
            <a:endParaRPr lang="da-DK" sz="600" dirty="0">
              <a:solidFill>
                <a:srgbClr val="FFFFFF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5AA61A9-F517-FAF7-69EB-007FA98F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77" y="3845876"/>
            <a:ext cx="1886047" cy="63503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B41A9A3-E97B-942F-5D86-EA4B3EE34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22" y="5145895"/>
            <a:ext cx="920638" cy="9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610</Words>
  <Application>Microsoft Office PowerPoint</Application>
  <PresentationFormat>Widescreen</PresentationFormat>
  <Paragraphs>63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Montserrat</vt:lpstr>
      <vt:lpstr>Office-tema</vt:lpstr>
      <vt:lpstr>Er lyset for de lærde blot</vt:lpstr>
      <vt:lpstr>Sporskifte sent i livet: Fra topleder til sygeplejerske </vt:lpstr>
      <vt:lpstr>Studerende som 58 årig</vt:lpstr>
      <vt:lpstr>PowerPoint-præsentation</vt:lpstr>
      <vt:lpstr>5 pointer:</vt:lpstr>
      <vt:lpstr>5 pointer:</vt:lpstr>
      <vt:lpstr>Del gerne dine pointer med mig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Sporskifte sent i livet: Fra topleder til sygeplejerske</dc:title>
  <dc:creator>Christine Antorini</dc:creator>
  <cp:lastModifiedBy>Christine Antorini</cp:lastModifiedBy>
  <cp:revision>2</cp:revision>
  <dcterms:created xsi:type="dcterms:W3CDTF">2024-03-14T09:36:54Z</dcterms:created>
  <dcterms:modified xsi:type="dcterms:W3CDTF">2024-03-18T12:57:30Z</dcterms:modified>
</cp:coreProperties>
</file>